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9"/>
  </p:notesMasterIdLst>
  <p:sldIdLst>
    <p:sldId id="256" r:id="rId2"/>
    <p:sldId id="258" r:id="rId3"/>
    <p:sldId id="260" r:id="rId4"/>
    <p:sldId id="262" r:id="rId5"/>
    <p:sldId id="261" r:id="rId6"/>
    <p:sldId id="312" r:id="rId7"/>
    <p:sldId id="311" r:id="rId8"/>
    <p:sldId id="313" r:id="rId9"/>
    <p:sldId id="318" r:id="rId10"/>
    <p:sldId id="314" r:id="rId11"/>
    <p:sldId id="315" r:id="rId12"/>
    <p:sldId id="317" r:id="rId13"/>
    <p:sldId id="316" r:id="rId14"/>
    <p:sldId id="267" r:id="rId15"/>
    <p:sldId id="271" r:id="rId16"/>
    <p:sldId id="319" r:id="rId17"/>
    <p:sldId id="290" r:id="rId18"/>
  </p:sldIdLst>
  <p:sldSz cx="9144000" cy="5143500" type="screen16x9"/>
  <p:notesSz cx="6858000" cy="9144000"/>
  <p:embeddedFontLst>
    <p:embeddedFont>
      <p:font typeface="Anaheim" panose="020F0502020204030203" pitchFamily="34" charset="0"/>
      <p:regular r:id="rId20"/>
      <p:bold r:id="rId20"/>
    </p:embeddedFont>
    <p:embeddedFont>
      <p:font typeface="DM Sans" pitchFamily="2" charset="77"/>
      <p:regular r:id="rId21"/>
      <p:bold r:id="rId22"/>
      <p:italic r:id="rId23"/>
      <p:boldItalic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Lato Light" panose="020F0302020204030204" pitchFamily="34" charset="0"/>
      <p:regular r:id="rId29"/>
      <p:italic r:id="rId30"/>
    </p:embeddedFont>
    <p:embeddedFont>
      <p:font typeface="Nunito Light" panose="020F0302020204030204" pitchFamily="34" charset="0"/>
      <p:regular r:id="rId31"/>
      <p:italic r:id="rId32"/>
    </p:embeddedFont>
    <p:embeddedFont>
      <p:font typeface="Urbanist" pitchFamily="2" charset="77"/>
      <p:regular r:id="rId33"/>
      <p:bold r:id="rId33"/>
      <p:italic r:id="rId33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6C54582B-224A-472E-A629-003A81A16B8E}">
  <a:tblStyle styleId="{6C54582B-224A-472E-A629-003A81A16B8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1AC1F-D848-4F99-836F-3B8B0DCB827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3"/>
    <p:restoredTop sz="94660"/>
  </p:normalViewPr>
  <p:slideViewPr>
    <p:cSldViewPr snapToGrid="0">
      <p:cViewPr varScale="1">
        <p:scale>
          <a:sx n="149" d="100"/>
          <a:sy n="149" d="100"/>
        </p:scale>
        <p:origin x="176" y="2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These slides were developed for a class of senior Civil and Environmental Engineering students who were preparing to graduate, obtain their Engineer-in-Training (EIT) certifications, and begin work in the industry. It is intended to be paired with the “Word Order </a:t>
            </a:r>
            <a:r>
              <a:rPr lang="en-US" dirty="0" err="1"/>
              <a:t>Workshop.docx</a:t>
            </a:r>
            <a:r>
              <a:rPr lang="en-US" dirty="0"/>
              <a:t>” worksheet.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85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937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838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>
          <a:extLst>
            <a:ext uri="{FF2B5EF4-FFF2-40B4-BE49-F238E27FC236}">
              <a16:creationId xmlns:a16="http://schemas.microsoft.com/office/drawing/2014/main" id="{744246C1-0661-12E8-CD83-B8C9C247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4072739ea5_12_0:notes">
            <a:extLst>
              <a:ext uri="{FF2B5EF4-FFF2-40B4-BE49-F238E27FC236}">
                <a16:creationId xmlns:a16="http://schemas.microsoft.com/office/drawing/2014/main" id="{8AA9CAAD-F1A6-6D00-6CAE-93621AC23A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14072739ea5_12_0:notes">
            <a:extLst>
              <a:ext uri="{FF2B5EF4-FFF2-40B4-BE49-F238E27FC236}">
                <a16:creationId xmlns:a16="http://schemas.microsoft.com/office/drawing/2014/main" id="{994E3E38-6580-1760-60B6-2E8A1990B4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282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928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57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>
          <a:extLst>
            <a:ext uri="{FF2B5EF4-FFF2-40B4-BE49-F238E27FC236}">
              <a16:creationId xmlns:a16="http://schemas.microsoft.com/office/drawing/2014/main" id="{7F2317EB-1052-AD8E-91C4-45C44BDCB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54dda1946d_6_377:notes">
            <a:extLst>
              <a:ext uri="{FF2B5EF4-FFF2-40B4-BE49-F238E27FC236}">
                <a16:creationId xmlns:a16="http://schemas.microsoft.com/office/drawing/2014/main" id="{66248083-78FF-F427-F610-0B41954945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54dda1946d_6_377:notes">
            <a:extLst>
              <a:ext uri="{FF2B5EF4-FFF2-40B4-BE49-F238E27FC236}">
                <a16:creationId xmlns:a16="http://schemas.microsoft.com/office/drawing/2014/main" id="{0A7E3480-3A1B-5E52-30E3-2CEAEAAC8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6162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 rot="10800000">
            <a:off x="-125" y="0"/>
            <a:ext cx="2850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301250" y="1188725"/>
            <a:ext cx="6129600" cy="27861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2301100" y="4052000"/>
            <a:ext cx="61296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cxnSp>
        <p:nvCxnSpPr>
          <p:cNvPr id="13" name="Google Shape;13;p2"/>
          <p:cNvCxnSpPr/>
          <p:nvPr/>
        </p:nvCxnSpPr>
        <p:spPr>
          <a:xfrm>
            <a:off x="713225" y="539500"/>
            <a:ext cx="4498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 rot="10800000">
            <a:off x="4312800" y="0"/>
            <a:ext cx="48312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713225" y="1775413"/>
            <a:ext cx="4026300" cy="915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905238"/>
            <a:ext cx="4026300" cy="801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713225" y="2842075"/>
            <a:ext cx="2845200" cy="6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0" name="Google Shape;20;p3"/>
          <p:cNvCxnSpPr/>
          <p:nvPr/>
        </p:nvCxnSpPr>
        <p:spPr>
          <a:xfrm rot="10800000">
            <a:off x="723950" y="4604000"/>
            <a:ext cx="8423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7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La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0" y="0"/>
            <a:ext cx="9144000" cy="5151120"/>
            <a:chOff x="0" y="0"/>
            <a:chExt cx="9144000" cy="5151120"/>
          </a:xfrm>
        </p:grpSpPr>
        <p:sp>
          <p:nvSpPr>
            <p:cNvPr id="26" name="Google Shape;26;p4"/>
            <p:cNvSpPr/>
            <p:nvPr/>
          </p:nvSpPr>
          <p:spPr>
            <a:xfrm rot="10800000">
              <a:off x="0" y="4610220"/>
              <a:ext cx="9144000" cy="540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 rot="10800000">
              <a:off x="50" y="0"/>
              <a:ext cx="716400" cy="53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8" name="Google Shape;28;p4"/>
          <p:cNvCxnSpPr/>
          <p:nvPr/>
        </p:nvCxnSpPr>
        <p:spPr>
          <a:xfrm rot="10800000">
            <a:off x="8161020" y="288050"/>
            <a:ext cx="9906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7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4510975" y="835850"/>
            <a:ext cx="3919800" cy="123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ubTitle" idx="1"/>
          </p:nvPr>
        </p:nvSpPr>
        <p:spPr>
          <a:xfrm>
            <a:off x="4510975" y="2181225"/>
            <a:ext cx="3919800" cy="21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51" name="Google Shape;51;p7"/>
          <p:cNvGrpSpPr/>
          <p:nvPr/>
        </p:nvGrpSpPr>
        <p:grpSpPr>
          <a:xfrm>
            <a:off x="-50" y="0"/>
            <a:ext cx="9147225" cy="5143500"/>
            <a:chOff x="-50" y="0"/>
            <a:chExt cx="9147225" cy="5143500"/>
          </a:xfrm>
        </p:grpSpPr>
        <p:sp>
          <p:nvSpPr>
            <p:cNvPr id="52" name="Google Shape;52;p7"/>
            <p:cNvSpPr/>
            <p:nvPr/>
          </p:nvSpPr>
          <p:spPr>
            <a:xfrm rot="10800000">
              <a:off x="8430775" y="4610100"/>
              <a:ext cx="716400" cy="53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3" name="Google Shape;53;p7"/>
            <p:cNvSpPr/>
            <p:nvPr/>
          </p:nvSpPr>
          <p:spPr>
            <a:xfrm rot="10800000">
              <a:off x="-50" y="0"/>
              <a:ext cx="3825300" cy="5143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54" name="Google Shape;54;p7"/>
          <p:cNvCxnSpPr/>
          <p:nvPr/>
        </p:nvCxnSpPr>
        <p:spPr>
          <a:xfrm>
            <a:off x="-50" y="288025"/>
            <a:ext cx="8427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8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p8"/>
          <p:cNvGrpSpPr/>
          <p:nvPr/>
        </p:nvGrpSpPr>
        <p:grpSpPr>
          <a:xfrm>
            <a:off x="50" y="0"/>
            <a:ext cx="9143950" cy="5143500"/>
            <a:chOff x="50" y="0"/>
            <a:chExt cx="9143950" cy="5143500"/>
          </a:xfrm>
        </p:grpSpPr>
        <p:sp>
          <p:nvSpPr>
            <p:cNvPr id="58" name="Google Shape;58;p8"/>
            <p:cNvSpPr/>
            <p:nvPr/>
          </p:nvSpPr>
          <p:spPr>
            <a:xfrm rot="10800000">
              <a:off x="5882700" y="0"/>
              <a:ext cx="3261300" cy="5143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9" name="Google Shape;59;p8"/>
            <p:cNvSpPr/>
            <p:nvPr/>
          </p:nvSpPr>
          <p:spPr>
            <a:xfrm rot="10800000">
              <a:off x="50" y="4610100"/>
              <a:ext cx="716400" cy="53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1710125" y="1889750"/>
            <a:ext cx="6720600" cy="13641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cxnSp>
        <p:nvCxnSpPr>
          <p:cNvPr id="61" name="Google Shape;61;p8"/>
          <p:cNvCxnSpPr/>
          <p:nvPr/>
        </p:nvCxnSpPr>
        <p:spPr>
          <a:xfrm rot="10800000">
            <a:off x="2385000" y="288025"/>
            <a:ext cx="6759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9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9"/>
          <p:cNvSpPr/>
          <p:nvPr/>
        </p:nvSpPr>
        <p:spPr>
          <a:xfrm rot="10800000">
            <a:off x="-125" y="125"/>
            <a:ext cx="9147300" cy="202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3957350" y="1774150"/>
            <a:ext cx="4473300" cy="1063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ubTitle" idx="1"/>
          </p:nvPr>
        </p:nvSpPr>
        <p:spPr>
          <a:xfrm>
            <a:off x="3957350" y="2895975"/>
            <a:ext cx="4473300" cy="8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67" name="Google Shape;67;p9"/>
          <p:cNvCxnSpPr/>
          <p:nvPr/>
        </p:nvCxnSpPr>
        <p:spPr>
          <a:xfrm>
            <a:off x="0" y="4604000"/>
            <a:ext cx="3367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1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1"/>
          <p:cNvSpPr/>
          <p:nvPr/>
        </p:nvSpPr>
        <p:spPr>
          <a:xfrm rot="10800000">
            <a:off x="-125" y="-125"/>
            <a:ext cx="9147300" cy="269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74" name="Google Shape;74;p11"/>
          <p:cNvCxnSpPr/>
          <p:nvPr/>
        </p:nvCxnSpPr>
        <p:spPr>
          <a:xfrm>
            <a:off x="8788700" y="0"/>
            <a:ext cx="0" cy="3231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75" name="Google Shape;75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2098200"/>
            <a:ext cx="6576000" cy="11631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6" name="Google Shape;76;p11"/>
          <p:cNvSpPr txBox="1">
            <a:spLocks noGrp="1"/>
          </p:cNvSpPr>
          <p:nvPr>
            <p:ph type="subTitle" idx="1"/>
          </p:nvPr>
        </p:nvSpPr>
        <p:spPr>
          <a:xfrm>
            <a:off x="1284000" y="3449549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3"/>
          <p:cNvGrpSpPr/>
          <p:nvPr/>
        </p:nvGrpSpPr>
        <p:grpSpPr>
          <a:xfrm>
            <a:off x="50" y="0"/>
            <a:ext cx="9143950" cy="5143500"/>
            <a:chOff x="50" y="0"/>
            <a:chExt cx="9143950" cy="5143500"/>
          </a:xfrm>
        </p:grpSpPr>
        <p:sp>
          <p:nvSpPr>
            <p:cNvPr id="81" name="Google Shape;81;p13"/>
            <p:cNvSpPr/>
            <p:nvPr/>
          </p:nvSpPr>
          <p:spPr>
            <a:xfrm rot="10800000">
              <a:off x="8427600" y="0"/>
              <a:ext cx="716400" cy="5143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 rot="10800000">
              <a:off x="50" y="4610100"/>
              <a:ext cx="716400" cy="53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"/>
          </p:nvPr>
        </p:nvSpPr>
        <p:spPr>
          <a:xfrm>
            <a:off x="796173" y="2237867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2"/>
          </p:nvPr>
        </p:nvSpPr>
        <p:spPr>
          <a:xfrm>
            <a:off x="3419223" y="2237867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3"/>
          </p:nvPr>
        </p:nvSpPr>
        <p:spPr>
          <a:xfrm>
            <a:off x="796173" y="4031302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4"/>
          </p:nvPr>
        </p:nvSpPr>
        <p:spPr>
          <a:xfrm>
            <a:off x="3419223" y="4031302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5"/>
          </p:nvPr>
        </p:nvSpPr>
        <p:spPr>
          <a:xfrm>
            <a:off x="6042322" y="2237867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6"/>
          </p:nvPr>
        </p:nvSpPr>
        <p:spPr>
          <a:xfrm>
            <a:off x="6042322" y="4031302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7" hasCustomPrompt="1"/>
          </p:nvPr>
        </p:nvSpPr>
        <p:spPr>
          <a:xfrm>
            <a:off x="796173" y="1329313"/>
            <a:ext cx="2305500" cy="447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8" hasCustomPrompt="1"/>
          </p:nvPr>
        </p:nvSpPr>
        <p:spPr>
          <a:xfrm>
            <a:off x="796173" y="3122153"/>
            <a:ext cx="2305500" cy="447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9" hasCustomPrompt="1"/>
          </p:nvPr>
        </p:nvSpPr>
        <p:spPr>
          <a:xfrm>
            <a:off x="3419223" y="1329313"/>
            <a:ext cx="2305500" cy="447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13" hasCustomPrompt="1"/>
          </p:nvPr>
        </p:nvSpPr>
        <p:spPr>
          <a:xfrm>
            <a:off x="3419223" y="3122153"/>
            <a:ext cx="2305500" cy="447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14" hasCustomPrompt="1"/>
          </p:nvPr>
        </p:nvSpPr>
        <p:spPr>
          <a:xfrm>
            <a:off x="6042327" y="1329313"/>
            <a:ext cx="2305500" cy="447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15" hasCustomPrompt="1"/>
          </p:nvPr>
        </p:nvSpPr>
        <p:spPr>
          <a:xfrm>
            <a:off x="6042327" y="3122153"/>
            <a:ext cx="2305500" cy="447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16"/>
          </p:nvPr>
        </p:nvSpPr>
        <p:spPr>
          <a:xfrm>
            <a:off x="796173" y="190591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17"/>
          </p:nvPr>
        </p:nvSpPr>
        <p:spPr>
          <a:xfrm>
            <a:off x="3419223" y="190591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18"/>
          </p:nvPr>
        </p:nvSpPr>
        <p:spPr>
          <a:xfrm>
            <a:off x="6042322" y="190591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19"/>
          </p:nvPr>
        </p:nvSpPr>
        <p:spPr>
          <a:xfrm>
            <a:off x="796173" y="369882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20"/>
          </p:nvPr>
        </p:nvSpPr>
        <p:spPr>
          <a:xfrm>
            <a:off x="3419223" y="369882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21"/>
          </p:nvPr>
        </p:nvSpPr>
        <p:spPr>
          <a:xfrm>
            <a:off x="6042322" y="369882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cxnSp>
        <p:nvCxnSpPr>
          <p:cNvPr id="102" name="Google Shape;102;p13"/>
          <p:cNvCxnSpPr/>
          <p:nvPr/>
        </p:nvCxnSpPr>
        <p:spPr>
          <a:xfrm rot="10800000">
            <a:off x="6853250" y="280425"/>
            <a:ext cx="2293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9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9"/>
          <p:cNvSpPr/>
          <p:nvPr/>
        </p:nvSpPr>
        <p:spPr>
          <a:xfrm rot="10800000">
            <a:off x="-125" y="0"/>
            <a:ext cx="9147300" cy="1607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713225" y="1247050"/>
            <a:ext cx="3706500" cy="1821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subTitle" idx="1"/>
          </p:nvPr>
        </p:nvSpPr>
        <p:spPr>
          <a:xfrm>
            <a:off x="713225" y="3169725"/>
            <a:ext cx="3706500" cy="9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9"/>
          <p:cNvSpPr>
            <a:spLocks noGrp="1"/>
          </p:cNvSpPr>
          <p:nvPr>
            <p:ph type="pic" idx="2"/>
          </p:nvPr>
        </p:nvSpPr>
        <p:spPr>
          <a:xfrm>
            <a:off x="4861550" y="1247050"/>
            <a:ext cx="3569100" cy="27381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39" name="Google Shape;139;p19"/>
          <p:cNvCxnSpPr/>
          <p:nvPr/>
        </p:nvCxnSpPr>
        <p:spPr>
          <a:xfrm>
            <a:off x="345750" y="0"/>
            <a:ext cx="0" cy="2979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3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subTitle" idx="1"/>
          </p:nvPr>
        </p:nvSpPr>
        <p:spPr>
          <a:xfrm>
            <a:off x="4638875" y="1957625"/>
            <a:ext cx="3785100" cy="17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subTitle" idx="2"/>
          </p:nvPr>
        </p:nvSpPr>
        <p:spPr>
          <a:xfrm>
            <a:off x="720025" y="1957625"/>
            <a:ext cx="3785100" cy="17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2" name="Google Shape;172;p2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73" name="Google Shape;173;p23"/>
            <p:cNvSpPr/>
            <p:nvPr/>
          </p:nvSpPr>
          <p:spPr>
            <a:xfrm rot="10800000">
              <a:off x="0" y="4602600"/>
              <a:ext cx="9144000" cy="540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74" name="Google Shape;174;p23"/>
            <p:cNvSpPr/>
            <p:nvPr/>
          </p:nvSpPr>
          <p:spPr>
            <a:xfrm rot="10800000">
              <a:off x="50" y="0"/>
              <a:ext cx="716400" cy="53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175" name="Google Shape;175;p23"/>
          <p:cNvCxnSpPr/>
          <p:nvPr/>
        </p:nvCxnSpPr>
        <p:spPr>
          <a:xfrm rot="10800000">
            <a:off x="8796300" y="1958450"/>
            <a:ext cx="0" cy="317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5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subTitle" idx="1"/>
          </p:nvPr>
        </p:nvSpPr>
        <p:spPr>
          <a:xfrm>
            <a:off x="1831873" y="2232724"/>
            <a:ext cx="21813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ubTitle" idx="2"/>
          </p:nvPr>
        </p:nvSpPr>
        <p:spPr>
          <a:xfrm>
            <a:off x="5130827" y="2232724"/>
            <a:ext cx="21813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5"/>
          <p:cNvSpPr txBox="1">
            <a:spLocks noGrp="1"/>
          </p:cNvSpPr>
          <p:nvPr>
            <p:ph type="subTitle" idx="3"/>
          </p:nvPr>
        </p:nvSpPr>
        <p:spPr>
          <a:xfrm>
            <a:off x="1831873" y="4028000"/>
            <a:ext cx="21813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5"/>
          <p:cNvSpPr txBox="1">
            <a:spLocks noGrp="1"/>
          </p:cNvSpPr>
          <p:nvPr>
            <p:ph type="subTitle" idx="4"/>
          </p:nvPr>
        </p:nvSpPr>
        <p:spPr>
          <a:xfrm>
            <a:off x="5130827" y="4028000"/>
            <a:ext cx="21813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subTitle" idx="5"/>
          </p:nvPr>
        </p:nvSpPr>
        <p:spPr>
          <a:xfrm>
            <a:off x="1831873" y="1903725"/>
            <a:ext cx="21813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subTitle" idx="6"/>
          </p:nvPr>
        </p:nvSpPr>
        <p:spPr>
          <a:xfrm>
            <a:off x="1831873" y="3699101"/>
            <a:ext cx="21813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6" name="Google Shape;196;p25"/>
          <p:cNvSpPr txBox="1">
            <a:spLocks noGrp="1"/>
          </p:cNvSpPr>
          <p:nvPr>
            <p:ph type="subTitle" idx="7"/>
          </p:nvPr>
        </p:nvSpPr>
        <p:spPr>
          <a:xfrm>
            <a:off x="5130823" y="1903725"/>
            <a:ext cx="21813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7" name="Google Shape;197;p25"/>
          <p:cNvSpPr txBox="1">
            <a:spLocks noGrp="1"/>
          </p:cNvSpPr>
          <p:nvPr>
            <p:ph type="subTitle" idx="8"/>
          </p:nvPr>
        </p:nvSpPr>
        <p:spPr>
          <a:xfrm>
            <a:off x="5130823" y="3699101"/>
            <a:ext cx="21813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cxnSp>
        <p:nvCxnSpPr>
          <p:cNvPr id="198" name="Google Shape;198;p25"/>
          <p:cNvCxnSpPr/>
          <p:nvPr/>
        </p:nvCxnSpPr>
        <p:spPr>
          <a:xfrm rot="10800000">
            <a:off x="7787750" y="4898150"/>
            <a:ext cx="13593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99" name="Google Shape;199;p25"/>
          <p:cNvGrpSpPr/>
          <p:nvPr/>
        </p:nvGrpSpPr>
        <p:grpSpPr>
          <a:xfrm>
            <a:off x="50" y="0"/>
            <a:ext cx="9143950" cy="5143500"/>
            <a:chOff x="50" y="0"/>
            <a:chExt cx="9143950" cy="5143500"/>
          </a:xfrm>
        </p:grpSpPr>
        <p:sp>
          <p:nvSpPr>
            <p:cNvPr id="200" name="Google Shape;200;p25"/>
            <p:cNvSpPr/>
            <p:nvPr/>
          </p:nvSpPr>
          <p:spPr>
            <a:xfrm rot="10800000">
              <a:off x="8427600" y="0"/>
              <a:ext cx="716400" cy="5143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1" name="Google Shape;201;p25"/>
            <p:cNvSpPr/>
            <p:nvPr/>
          </p:nvSpPr>
          <p:spPr>
            <a:xfrm rot="10800000">
              <a:off x="50" y="0"/>
              <a:ext cx="716400" cy="53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8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28"/>
          <p:cNvGrpSpPr/>
          <p:nvPr/>
        </p:nvGrpSpPr>
        <p:grpSpPr>
          <a:xfrm>
            <a:off x="-125" y="0"/>
            <a:ext cx="9147300" cy="5143500"/>
            <a:chOff x="-125" y="0"/>
            <a:chExt cx="9147300" cy="5143500"/>
          </a:xfrm>
        </p:grpSpPr>
        <p:sp>
          <p:nvSpPr>
            <p:cNvPr id="236" name="Google Shape;236;p28"/>
            <p:cNvSpPr/>
            <p:nvPr/>
          </p:nvSpPr>
          <p:spPr>
            <a:xfrm rot="10800000">
              <a:off x="-125" y="0"/>
              <a:ext cx="9147300" cy="1607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7" name="Google Shape;237;p28"/>
            <p:cNvSpPr/>
            <p:nvPr/>
          </p:nvSpPr>
          <p:spPr>
            <a:xfrm rot="10800000">
              <a:off x="8430775" y="4610100"/>
              <a:ext cx="716400" cy="53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38" name="Google Shape;238;p28"/>
          <p:cNvSpPr txBox="1">
            <a:spLocks noGrp="1"/>
          </p:cNvSpPr>
          <p:nvPr>
            <p:ph type="title"/>
          </p:nvPr>
        </p:nvSpPr>
        <p:spPr>
          <a:xfrm>
            <a:off x="713222" y="708900"/>
            <a:ext cx="3333000" cy="1058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8"/>
          <p:cNvSpPr txBox="1">
            <a:spLocks noGrp="1"/>
          </p:cNvSpPr>
          <p:nvPr>
            <p:ph type="subTitle" idx="1"/>
          </p:nvPr>
        </p:nvSpPr>
        <p:spPr>
          <a:xfrm>
            <a:off x="713231" y="1834850"/>
            <a:ext cx="3333000" cy="12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28"/>
          <p:cNvSpPr txBox="1"/>
          <p:nvPr/>
        </p:nvSpPr>
        <p:spPr>
          <a:xfrm>
            <a:off x="713225" y="382970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CREDITS:</a:t>
            </a:r>
            <a:r>
              <a:rPr lang="en" sz="12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 This presentation template was created by </a:t>
            </a:r>
            <a:r>
              <a:rPr lang="en" sz="1200" b="1" u="sng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endParaRPr sz="1200" b="1" u="sng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241" name="Google Shape;241;p28"/>
          <p:cNvCxnSpPr/>
          <p:nvPr/>
        </p:nvCxnSpPr>
        <p:spPr>
          <a:xfrm>
            <a:off x="8788975" y="0"/>
            <a:ext cx="0" cy="2217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29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29"/>
          <p:cNvGrpSpPr/>
          <p:nvPr/>
        </p:nvGrpSpPr>
        <p:grpSpPr>
          <a:xfrm>
            <a:off x="-125" y="-7500"/>
            <a:ext cx="9147300" cy="5158620"/>
            <a:chOff x="-125" y="-7500"/>
            <a:chExt cx="9147300" cy="5158620"/>
          </a:xfrm>
        </p:grpSpPr>
        <p:sp>
          <p:nvSpPr>
            <p:cNvPr id="245" name="Google Shape;245;p29"/>
            <p:cNvSpPr/>
            <p:nvPr/>
          </p:nvSpPr>
          <p:spPr>
            <a:xfrm rot="10800000">
              <a:off x="-125" y="-7500"/>
              <a:ext cx="9147300" cy="1417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6" name="Google Shape;246;p29"/>
            <p:cNvSpPr/>
            <p:nvPr/>
          </p:nvSpPr>
          <p:spPr>
            <a:xfrm rot="10800000">
              <a:off x="-125" y="4617720"/>
              <a:ext cx="9147300" cy="533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47" name="Google Shape;247;p29"/>
          <p:cNvCxnSpPr/>
          <p:nvPr/>
        </p:nvCxnSpPr>
        <p:spPr>
          <a:xfrm>
            <a:off x="345995" y="-7620"/>
            <a:ext cx="0" cy="3947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0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0" name="Google Shape;250;p30"/>
          <p:cNvGrpSpPr/>
          <p:nvPr/>
        </p:nvGrpSpPr>
        <p:grpSpPr>
          <a:xfrm>
            <a:off x="-7795" y="-6900"/>
            <a:ext cx="9159414" cy="5157300"/>
            <a:chOff x="-7795" y="-6900"/>
            <a:chExt cx="9159414" cy="5157300"/>
          </a:xfrm>
        </p:grpSpPr>
        <p:sp>
          <p:nvSpPr>
            <p:cNvPr id="251" name="Google Shape;251;p30"/>
            <p:cNvSpPr/>
            <p:nvPr/>
          </p:nvSpPr>
          <p:spPr>
            <a:xfrm rot="10800000">
              <a:off x="-7795" y="-6900"/>
              <a:ext cx="2560500" cy="5157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2" name="Google Shape;252;p30"/>
            <p:cNvSpPr/>
            <p:nvPr/>
          </p:nvSpPr>
          <p:spPr>
            <a:xfrm rot="10800000">
              <a:off x="8430719" y="-6900"/>
              <a:ext cx="720900" cy="5157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cxnSp>
        <p:nvCxnSpPr>
          <p:cNvPr id="253" name="Google Shape;253;p30"/>
          <p:cNvCxnSpPr/>
          <p:nvPr/>
        </p:nvCxnSpPr>
        <p:spPr>
          <a:xfrm>
            <a:off x="-33550" y="539500"/>
            <a:ext cx="4620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rbanist"/>
              <a:buNone/>
              <a:defRPr sz="3500" b="1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●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○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■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●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○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■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●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○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Char char="■"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5" r:id="rId10"/>
    <p:sldLayoutId id="2147483669" r:id="rId11"/>
    <p:sldLayoutId id="2147483671" r:id="rId12"/>
    <p:sldLayoutId id="2147483674" r:id="rId13"/>
    <p:sldLayoutId id="2147483675" r:id="rId14"/>
    <p:sldLayoutId id="2147483676" r:id="rId15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kpff.com/project/portland-international-airport-pdx-terminal-core-redevelopmen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cobs.com/projects/alexandra-hospital-singapor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kpff.com/project/congressman-earl-blumenauer-bicycle-and-pedestrian-bridge-kpff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jacobs.com/projects/alexandra-hospital-singapore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>
            <a:spLocks noGrp="1"/>
          </p:cNvSpPr>
          <p:nvPr>
            <p:ph type="subTitle" idx="1"/>
          </p:nvPr>
        </p:nvSpPr>
        <p:spPr>
          <a:xfrm>
            <a:off x="2301100" y="4052000"/>
            <a:ext cx="61296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CEE Capstone—Spring 2025</a:t>
            </a:r>
          </a:p>
        </p:txBody>
      </p:sp>
      <p:sp>
        <p:nvSpPr>
          <p:cNvPr id="265" name="Google Shape;265;p34"/>
          <p:cNvSpPr txBox="1">
            <a:spLocks noGrp="1"/>
          </p:cNvSpPr>
          <p:nvPr>
            <p:ph type="ctrTitle"/>
          </p:nvPr>
        </p:nvSpPr>
        <p:spPr>
          <a:xfrm>
            <a:off x="2301250" y="1188725"/>
            <a:ext cx="6129600" cy="27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Word Order Workshop: </a:t>
            </a:r>
            <a:r>
              <a:rPr lang="en" sz="4000" b="0" dirty="0"/>
              <a:t>End-Focus &amp; End-Weight</a:t>
            </a:r>
            <a:endParaRPr sz="4000" b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4C88E4-B16A-8FE5-365C-53DA611326FB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 txBox="1">
            <a:spLocks noGrp="1"/>
          </p:cNvSpPr>
          <p:nvPr>
            <p:ph type="title"/>
          </p:nvPr>
        </p:nvSpPr>
        <p:spPr>
          <a:xfrm>
            <a:off x="720000" y="25314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280" name="Google Shape;280;p36"/>
          <p:cNvSpPr txBox="1">
            <a:spLocks noGrp="1"/>
          </p:cNvSpPr>
          <p:nvPr>
            <p:ph type="subTitle" idx="3"/>
          </p:nvPr>
        </p:nvSpPr>
        <p:spPr>
          <a:xfrm>
            <a:off x="796173" y="4031302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~10 minutes</a:t>
            </a:r>
            <a:endParaRPr sz="1600" dirty="0">
              <a:solidFill>
                <a:srgbClr val="666666"/>
              </a:solidFill>
            </a:endParaRPr>
          </a:p>
        </p:txBody>
      </p:sp>
      <p:sp>
        <p:nvSpPr>
          <p:cNvPr id="281" name="Google Shape;281;p36"/>
          <p:cNvSpPr txBox="1">
            <a:spLocks noGrp="1"/>
          </p:cNvSpPr>
          <p:nvPr>
            <p:ph type="subTitle" idx="1"/>
          </p:nvPr>
        </p:nvSpPr>
        <p:spPr>
          <a:xfrm>
            <a:off x="796173" y="2237867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sentence patterns does English follow?</a:t>
            </a:r>
            <a:endParaRPr dirty="0"/>
          </a:p>
        </p:txBody>
      </p:sp>
      <p:sp>
        <p:nvSpPr>
          <p:cNvPr id="282" name="Google Shape;282;p36"/>
          <p:cNvSpPr txBox="1">
            <a:spLocks noGrp="1"/>
          </p:cNvSpPr>
          <p:nvPr>
            <p:ph type="subTitle" idx="2"/>
          </p:nvPr>
        </p:nvSpPr>
        <p:spPr>
          <a:xfrm>
            <a:off x="3419223" y="2237867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~5 minutes</a:t>
            </a:r>
            <a:endParaRPr dirty="0"/>
          </a:p>
        </p:txBody>
      </p:sp>
      <p:sp>
        <p:nvSpPr>
          <p:cNvPr id="283" name="Google Shape;283;p36"/>
          <p:cNvSpPr txBox="1">
            <a:spLocks noGrp="1"/>
          </p:cNvSpPr>
          <p:nvPr>
            <p:ph type="subTitle" idx="4"/>
          </p:nvPr>
        </p:nvSpPr>
        <p:spPr>
          <a:xfrm>
            <a:off x="3419223" y="4031302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&lt;5 minutes</a:t>
            </a:r>
            <a:endParaRPr dirty="0"/>
          </a:p>
        </p:txBody>
      </p:sp>
      <p:sp>
        <p:nvSpPr>
          <p:cNvPr id="284" name="Google Shape;284;p36"/>
          <p:cNvSpPr txBox="1">
            <a:spLocks noGrp="1"/>
          </p:cNvSpPr>
          <p:nvPr>
            <p:ph type="subTitle" idx="5"/>
          </p:nvPr>
        </p:nvSpPr>
        <p:spPr>
          <a:xfrm>
            <a:off x="6042322" y="2237867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When do you want to break the rules?</a:t>
            </a:r>
            <a:endParaRPr dirty="0"/>
          </a:p>
        </p:txBody>
      </p:sp>
      <p:sp>
        <p:nvSpPr>
          <p:cNvPr id="285" name="Google Shape;285;p36"/>
          <p:cNvSpPr txBox="1">
            <a:spLocks noGrp="1"/>
          </p:cNvSpPr>
          <p:nvPr>
            <p:ph type="subTitle" idx="6"/>
          </p:nvPr>
        </p:nvSpPr>
        <p:spPr>
          <a:xfrm>
            <a:off x="6042322" y="4031302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~15 minutes</a:t>
            </a:r>
            <a:endParaRPr dirty="0"/>
          </a:p>
        </p:txBody>
      </p:sp>
      <p:sp>
        <p:nvSpPr>
          <p:cNvPr id="286" name="Google Shape;286;p36"/>
          <p:cNvSpPr txBox="1">
            <a:spLocks noGrp="1"/>
          </p:cNvSpPr>
          <p:nvPr>
            <p:ph type="title" idx="7"/>
          </p:nvPr>
        </p:nvSpPr>
        <p:spPr>
          <a:xfrm>
            <a:off x="796173" y="1329313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87" name="Google Shape;287;p36"/>
          <p:cNvSpPr txBox="1">
            <a:spLocks noGrp="1"/>
          </p:cNvSpPr>
          <p:nvPr>
            <p:ph type="title" idx="8"/>
          </p:nvPr>
        </p:nvSpPr>
        <p:spPr>
          <a:xfrm>
            <a:off x="796173" y="3122153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88" name="Google Shape;288;p36"/>
          <p:cNvSpPr txBox="1">
            <a:spLocks noGrp="1"/>
          </p:cNvSpPr>
          <p:nvPr>
            <p:ph type="title" idx="9"/>
          </p:nvPr>
        </p:nvSpPr>
        <p:spPr>
          <a:xfrm>
            <a:off x="3419223" y="1329313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89" name="Google Shape;289;p36"/>
          <p:cNvSpPr txBox="1">
            <a:spLocks noGrp="1"/>
          </p:cNvSpPr>
          <p:nvPr>
            <p:ph type="title" idx="13"/>
          </p:nvPr>
        </p:nvSpPr>
        <p:spPr>
          <a:xfrm>
            <a:off x="3419223" y="3122153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sp>
        <p:nvSpPr>
          <p:cNvPr id="290" name="Google Shape;290;p36"/>
          <p:cNvSpPr txBox="1">
            <a:spLocks noGrp="1"/>
          </p:cNvSpPr>
          <p:nvPr>
            <p:ph type="title" idx="14"/>
          </p:nvPr>
        </p:nvSpPr>
        <p:spPr>
          <a:xfrm>
            <a:off x="6042327" y="1329313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91" name="Google Shape;291;p36"/>
          <p:cNvSpPr txBox="1">
            <a:spLocks noGrp="1"/>
          </p:cNvSpPr>
          <p:nvPr>
            <p:ph type="title" idx="15"/>
          </p:nvPr>
        </p:nvSpPr>
        <p:spPr>
          <a:xfrm>
            <a:off x="6042327" y="3122153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292" name="Google Shape;292;p36"/>
          <p:cNvSpPr txBox="1">
            <a:spLocks noGrp="1"/>
          </p:cNvSpPr>
          <p:nvPr>
            <p:ph type="subTitle" idx="16"/>
          </p:nvPr>
        </p:nvSpPr>
        <p:spPr>
          <a:xfrm>
            <a:off x="796173" y="190591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293" name="Google Shape;293;p36"/>
          <p:cNvSpPr txBox="1">
            <a:spLocks noGrp="1"/>
          </p:cNvSpPr>
          <p:nvPr>
            <p:ph type="subTitle" idx="17"/>
          </p:nvPr>
        </p:nvSpPr>
        <p:spPr>
          <a:xfrm>
            <a:off x="3419223" y="190591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Worksheet - 1</a:t>
            </a:r>
            <a:endParaRPr dirty="0"/>
          </a:p>
        </p:txBody>
      </p:sp>
      <p:sp>
        <p:nvSpPr>
          <p:cNvPr id="294" name="Google Shape;294;p36"/>
          <p:cNvSpPr txBox="1">
            <a:spLocks noGrp="1"/>
          </p:cNvSpPr>
          <p:nvPr>
            <p:ph type="subTitle" idx="18"/>
          </p:nvPr>
        </p:nvSpPr>
        <p:spPr>
          <a:xfrm>
            <a:off x="6042322" y="190591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Fronting</a:t>
            </a:r>
            <a:endParaRPr dirty="0"/>
          </a:p>
        </p:txBody>
      </p:sp>
      <p:sp>
        <p:nvSpPr>
          <p:cNvPr id="295" name="Google Shape;295;p36"/>
          <p:cNvSpPr txBox="1">
            <a:spLocks noGrp="1"/>
          </p:cNvSpPr>
          <p:nvPr>
            <p:ph type="subTitle" idx="19"/>
          </p:nvPr>
        </p:nvSpPr>
        <p:spPr>
          <a:xfrm>
            <a:off x="796173" y="369882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Worksheet - 2</a:t>
            </a:r>
            <a:endParaRPr dirty="0"/>
          </a:p>
        </p:txBody>
      </p:sp>
      <p:sp>
        <p:nvSpPr>
          <p:cNvPr id="296" name="Google Shape;296;p36"/>
          <p:cNvSpPr txBox="1">
            <a:spLocks noGrp="1"/>
          </p:cNvSpPr>
          <p:nvPr>
            <p:ph type="subTitle" idx="20"/>
          </p:nvPr>
        </p:nvSpPr>
        <p:spPr>
          <a:xfrm>
            <a:off x="3419223" y="369882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Questions</a:t>
            </a:r>
            <a:endParaRPr dirty="0"/>
          </a:p>
        </p:txBody>
      </p:sp>
      <p:sp>
        <p:nvSpPr>
          <p:cNvPr id="297" name="Google Shape;297;p36"/>
          <p:cNvSpPr txBox="1">
            <a:spLocks noGrp="1"/>
          </p:cNvSpPr>
          <p:nvPr>
            <p:ph type="subTitle" idx="21"/>
          </p:nvPr>
        </p:nvSpPr>
        <p:spPr>
          <a:xfrm>
            <a:off x="6042322" y="369882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Worksheet - 3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493FFE-6DE1-CFCE-DAEA-F37A772FF8BD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8"/>
          <p:cNvSpPr txBox="1">
            <a:spLocks noGrp="1"/>
          </p:cNvSpPr>
          <p:nvPr>
            <p:ph type="title"/>
          </p:nvPr>
        </p:nvSpPr>
        <p:spPr>
          <a:xfrm>
            <a:off x="713225" y="1775413"/>
            <a:ext cx="4026300" cy="91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310" name="Google Shape;310;p38"/>
          <p:cNvSpPr txBox="1">
            <a:spLocks noGrp="1"/>
          </p:cNvSpPr>
          <p:nvPr>
            <p:ph type="subTitle" idx="1"/>
          </p:nvPr>
        </p:nvSpPr>
        <p:spPr>
          <a:xfrm>
            <a:off x="713225" y="2842075"/>
            <a:ext cx="2845200" cy="6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should you care?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A66A40-1224-DBD5-1F02-760723D3E181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0"/>
          <p:cNvSpPr txBox="1">
            <a:spLocks noGrp="1"/>
          </p:cNvSpPr>
          <p:nvPr>
            <p:ph type="title"/>
          </p:nvPr>
        </p:nvSpPr>
        <p:spPr>
          <a:xfrm>
            <a:off x="4510975" y="835850"/>
            <a:ext cx="3919800" cy="123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a Writing Workshop? </a:t>
            </a:r>
            <a:endParaRPr dirty="0"/>
          </a:p>
        </p:txBody>
      </p:sp>
      <p:sp>
        <p:nvSpPr>
          <p:cNvPr id="323" name="Google Shape;323;p40"/>
          <p:cNvSpPr txBox="1">
            <a:spLocks noGrp="1"/>
          </p:cNvSpPr>
          <p:nvPr>
            <p:ph type="subTitle" idx="1"/>
          </p:nvPr>
        </p:nvSpPr>
        <p:spPr>
          <a:xfrm>
            <a:off x="4510975" y="2181225"/>
            <a:ext cx="3919800" cy="21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Writing is an essential skill for engineers. You write to:</a:t>
            </a:r>
            <a:endParaRPr dirty="0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Communicate with colleague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Draft proposals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Promote your work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/>
              <a:t>Being clear and concise helps with everything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535C95-F3C5-6AF2-857F-EF241BD9D4A2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End-Focus &amp; End-Weight</a:t>
            </a:r>
            <a:endParaRPr dirty="0"/>
          </a:p>
        </p:txBody>
      </p:sp>
      <p:sp>
        <p:nvSpPr>
          <p:cNvPr id="316" name="Google Shape;316;p39"/>
          <p:cNvSpPr txBox="1">
            <a:spLocks noGrp="1"/>
          </p:cNvSpPr>
          <p:nvPr>
            <p:ph type="subTitle" idx="1"/>
          </p:nvPr>
        </p:nvSpPr>
        <p:spPr>
          <a:xfrm>
            <a:off x="4638875" y="1957625"/>
            <a:ext cx="3785100" cy="17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/>
              <a:t>End-Weight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Definition:</a:t>
            </a:r>
            <a:r>
              <a:rPr lang="en-US" dirty="0"/>
              <a:t> “Heavier” elements tend towards the end of a sentence.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317" name="Google Shape;317;p39"/>
          <p:cNvSpPr txBox="1">
            <a:spLocks noGrp="1"/>
          </p:cNvSpPr>
          <p:nvPr>
            <p:ph type="subTitle" idx="2"/>
          </p:nvPr>
        </p:nvSpPr>
        <p:spPr>
          <a:xfrm>
            <a:off x="720025" y="1957625"/>
            <a:ext cx="3785100" cy="17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/>
              <a:t>End-Focus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Definition:</a:t>
            </a:r>
            <a:r>
              <a:rPr lang="en-US" dirty="0"/>
              <a:t> Given information tends to be listed first; new information is listed last.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(Also called the ”Information Flow Principle”)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DFF7D9-2421-EA87-C22B-EEF057C2DD6F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/>
              <a:t>Created by Wil Waring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E0086-05CA-FD22-56B0-BB69B46E6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9898094-BB61-8515-BE96-B38660CF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End-Focus: KPFF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6C2138-97B4-7B73-1D47-B66E4C7B7D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KPFF provided structural engineering and physical security services for the project, which </a:t>
            </a:r>
            <a:r>
              <a:rPr lang="en-US" dirty="0">
                <a:solidFill>
                  <a:srgbClr val="00B050"/>
                </a:solidFill>
              </a:rPr>
              <a:t>features a stunning 400,000-square-foot mass timber roof</a:t>
            </a:r>
            <a:r>
              <a:rPr lang="en-US" dirty="0"/>
              <a:t>. The roof was fabricated </a:t>
            </a:r>
            <a:r>
              <a:rPr lang="en-US" dirty="0">
                <a:solidFill>
                  <a:srgbClr val="00B050"/>
                </a:solidFill>
              </a:rPr>
              <a:t>with 3.3 million board feet of sustainably sourced wood, all procured within a 300-mile radius of the airport.</a:t>
            </a:r>
          </a:p>
          <a:p>
            <a:pPr marL="139700" indent="0" algn="ctr">
              <a:buNone/>
            </a:pPr>
            <a:endParaRPr lang="en-US" dirty="0"/>
          </a:p>
        </p:txBody>
      </p:sp>
      <p:pic>
        <p:nvPicPr>
          <p:cNvPr id="1026" name="Picture 2" descr="Portland International Airport (PDX), Terminal Core Redevelopment">
            <a:extLst>
              <a:ext uri="{FF2B5EF4-FFF2-40B4-BE49-F238E27FC236}">
                <a16:creationId xmlns:a16="http://schemas.microsoft.com/office/drawing/2014/main" id="{0B4C356B-3051-2B1C-7A39-71386E05E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75" y="666925"/>
            <a:ext cx="2936017" cy="38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698C20DC-1410-34D7-0EB8-9D357CB9D18C}"/>
              </a:ext>
            </a:extLst>
          </p:cNvPr>
          <p:cNvSpPr txBox="1">
            <a:spLocks/>
          </p:cNvSpPr>
          <p:nvPr/>
        </p:nvSpPr>
        <p:spPr>
          <a:xfrm>
            <a:off x="408075" y="4613945"/>
            <a:ext cx="2936017" cy="39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Urbanist"/>
              <a:buNone/>
              <a:defRPr sz="3500" b="1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 sz="1050" dirty="0"/>
              <a:t>Image: KPFF, “Portland International Airport [PDX], Terminal Core Redevelopment”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BA528C-F141-1B95-E41C-F1E8D7F6C36E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14792C-B4E8-CA31-FF16-3DD6230AA0EB}"/>
              </a:ext>
            </a:extLst>
          </p:cNvPr>
          <p:cNvSpPr txBox="1"/>
          <p:nvPr/>
        </p:nvSpPr>
        <p:spPr>
          <a:xfrm>
            <a:off x="3598877" y="4566419"/>
            <a:ext cx="483189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en-US" sz="1050" dirty="0"/>
              <a:t>Source: KPFF (Portland International Airport [PDX], Terminal Core Redevelopment): </a:t>
            </a:r>
            <a:r>
              <a:rPr lang="en-US" sz="1050" dirty="0">
                <a:hlinkClick r:id="rId4"/>
              </a:rPr>
              <a:t>https://www.kpff.com/project/portland-international-airport-pdx-terminal-core-redevelopment/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171855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A7DC02D-09DE-4D27-5FC0-9EBFC2ACF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End-Weight: Jacobs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A9856C-9038-F09E-DD05-AEB4A0EE0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en-US" dirty="0"/>
              <a:t>As part of this transformation, Alexandra Hospital is redeveloping and expanding </a:t>
            </a:r>
          </a:p>
          <a:p>
            <a:pPr marL="139700" indent="0" algn="ctr">
              <a:buNone/>
            </a:pPr>
            <a:endParaRPr lang="en-US" dirty="0">
              <a:solidFill>
                <a:srgbClr val="7030A0"/>
              </a:solidFill>
            </a:endParaRPr>
          </a:p>
          <a:p>
            <a:pPr marL="139700" indent="0" algn="ctr">
              <a:buNone/>
            </a:pPr>
            <a:r>
              <a:rPr lang="en-US" dirty="0">
                <a:solidFill>
                  <a:srgbClr val="7030A0"/>
                </a:solidFill>
              </a:rPr>
              <a:t>[</a:t>
            </a:r>
            <a:r>
              <a:rPr lang="en-US" dirty="0"/>
              <a:t>to enable </a:t>
            </a:r>
            <a:r>
              <a:rPr lang="en-US" dirty="0">
                <a:solidFill>
                  <a:srgbClr val="0070C0"/>
                </a:solidFill>
              </a:rPr>
              <a:t>[</a:t>
            </a:r>
            <a:r>
              <a:rPr lang="en-US" dirty="0"/>
              <a:t>a more integrated model </a:t>
            </a:r>
            <a:r>
              <a:rPr lang="en-US" dirty="0">
                <a:solidFill>
                  <a:srgbClr val="00B050"/>
                </a:solidFill>
              </a:rPr>
              <a:t>[</a:t>
            </a:r>
            <a:r>
              <a:rPr lang="en-US" dirty="0"/>
              <a:t>of </a:t>
            </a:r>
            <a:r>
              <a:rPr lang="en-US" dirty="0">
                <a:solidFill>
                  <a:srgbClr val="FF0000"/>
                </a:solidFill>
              </a:rPr>
              <a:t>[</a:t>
            </a:r>
            <a:r>
              <a:rPr lang="en-US" dirty="0"/>
              <a:t>health and care</a:t>
            </a:r>
            <a:r>
              <a:rPr lang="en-US" dirty="0">
                <a:solidFill>
                  <a:srgbClr val="FF0000"/>
                </a:solidFill>
              </a:rPr>
              <a:t>]</a:t>
            </a:r>
            <a:r>
              <a:rPr lang="en-US" dirty="0">
                <a:solidFill>
                  <a:srgbClr val="00B050"/>
                </a:solidFill>
              </a:rPr>
              <a:t>]</a:t>
            </a:r>
            <a:r>
              <a:rPr lang="en-US" dirty="0">
                <a:solidFill>
                  <a:srgbClr val="0070C0"/>
                </a:solidFill>
              </a:rPr>
              <a:t>]</a:t>
            </a:r>
            <a:r>
              <a:rPr lang="en-US" dirty="0">
                <a:solidFill>
                  <a:srgbClr val="7030A0"/>
                </a:solidFill>
              </a:rPr>
              <a:t>]</a:t>
            </a:r>
            <a:r>
              <a:rPr lang="en-US" dirty="0"/>
              <a:t>.</a:t>
            </a:r>
          </a:p>
          <a:p>
            <a:pPr marL="139700" indent="0">
              <a:buNone/>
              <a:tabLst>
                <a:tab pos="1428750" algn="l"/>
                <a:tab pos="2163763" algn="l"/>
                <a:tab pos="3198813" algn="l"/>
                <a:tab pos="3992563" algn="l"/>
                <a:tab pos="4394200" algn="l"/>
                <a:tab pos="4627563" algn="l"/>
                <a:tab pos="5254625" algn="l"/>
                <a:tab pos="5715000" algn="l"/>
                <a:tab pos="5881688" algn="l"/>
              </a:tabLst>
            </a:pPr>
            <a:r>
              <a:rPr lang="en-US" dirty="0"/>
              <a:t>	</a:t>
            </a:r>
            <a:r>
              <a:rPr lang="en-US" dirty="0">
                <a:solidFill>
                  <a:srgbClr val="7030A0"/>
                </a:solidFill>
              </a:rPr>
              <a:t>[</a:t>
            </a:r>
            <a:r>
              <a:rPr lang="en-US" dirty="0"/>
              <a:t>rel.   v 	 </a:t>
            </a:r>
            <a:r>
              <a:rPr lang="en-US" dirty="0">
                <a:solidFill>
                  <a:srgbClr val="0070C0"/>
                </a:solidFill>
              </a:rPr>
              <a:t>[</a:t>
            </a:r>
            <a:r>
              <a:rPr lang="en-US" dirty="0"/>
              <a:t>det. adv. 	adj. 	n 	</a:t>
            </a:r>
            <a:r>
              <a:rPr lang="en-US" dirty="0">
                <a:solidFill>
                  <a:srgbClr val="00B050"/>
                </a:solidFill>
              </a:rPr>
              <a:t>[</a:t>
            </a:r>
            <a:r>
              <a:rPr lang="en-US" dirty="0"/>
              <a:t>p </a:t>
            </a:r>
            <a:r>
              <a:rPr lang="en-US" dirty="0">
                <a:solidFill>
                  <a:srgbClr val="FF0000"/>
                </a:solidFill>
              </a:rPr>
              <a:t>	[</a:t>
            </a:r>
            <a:r>
              <a:rPr lang="en-US" dirty="0"/>
              <a:t>n 	cc	   n</a:t>
            </a:r>
            <a:r>
              <a:rPr lang="en-US" dirty="0">
                <a:solidFill>
                  <a:srgbClr val="FF0000"/>
                </a:solidFill>
              </a:rPr>
              <a:t>]</a:t>
            </a:r>
            <a:r>
              <a:rPr lang="en-US" dirty="0">
                <a:solidFill>
                  <a:srgbClr val="00B050"/>
                </a:solidFill>
              </a:rPr>
              <a:t>]</a:t>
            </a:r>
            <a:r>
              <a:rPr lang="en-US" dirty="0">
                <a:solidFill>
                  <a:srgbClr val="0070C0"/>
                </a:solidFill>
              </a:rPr>
              <a:t>]</a:t>
            </a:r>
            <a:r>
              <a:rPr lang="en-US" dirty="0">
                <a:solidFill>
                  <a:srgbClr val="7030A0"/>
                </a:solidFill>
              </a:rPr>
              <a:t>]</a:t>
            </a:r>
          </a:p>
          <a:p>
            <a:pPr marL="139700" indent="0" algn="ctr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8DAAEC-6F01-B2FB-5C90-ABE78F174379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B6F475-9A71-8159-55E7-A0E1436541C6}"/>
              </a:ext>
            </a:extLst>
          </p:cNvPr>
          <p:cNvSpPr txBox="1"/>
          <p:nvPr/>
        </p:nvSpPr>
        <p:spPr>
          <a:xfrm>
            <a:off x="0" y="4698475"/>
            <a:ext cx="458038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en-US" sz="1050" dirty="0"/>
              <a:t>Source: Jacobs (Alexandra Hospital, Singapore): </a:t>
            </a:r>
            <a:r>
              <a:rPr lang="en-US" sz="1050" dirty="0">
                <a:hlinkClick r:id="rId3"/>
              </a:rPr>
              <a:t>https://www.jacobs.com/projects/alexandra-hospital-singapore</a:t>
            </a:r>
            <a:endParaRPr lang="en-US" sz="1050" dirty="0"/>
          </a:p>
          <a:p>
            <a:pPr marL="139700" indent="0">
              <a:buNone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29754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24DF13-F55F-B0B5-EB5A-7AE5373B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Worksheet 1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1A77107-600A-66E6-7D5A-25C2DBDF16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~10 min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43A43A-2CB7-2AE1-6C13-9D32CB711601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  <p:extLst>
      <p:ext uri="{BB962C8B-B14F-4D97-AF65-F5344CB8AC3E}">
        <p14:creationId xmlns:p14="http://schemas.microsoft.com/office/powerpoint/2010/main" val="1610965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>
          <a:extLst>
            <a:ext uri="{FF2B5EF4-FFF2-40B4-BE49-F238E27FC236}">
              <a16:creationId xmlns:a16="http://schemas.microsoft.com/office/drawing/2014/main" id="{8645E93B-8C0E-A788-FDFB-5B6CEE077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>
            <a:extLst>
              <a:ext uri="{FF2B5EF4-FFF2-40B4-BE49-F238E27FC236}">
                <a16:creationId xmlns:a16="http://schemas.microsoft.com/office/drawing/2014/main" id="{AFADE4E7-93FA-3D05-DDE5-ABB78D899B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End-Focus &amp; End-Weight</a:t>
            </a:r>
            <a:endParaRPr dirty="0"/>
          </a:p>
        </p:txBody>
      </p:sp>
      <p:sp>
        <p:nvSpPr>
          <p:cNvPr id="316" name="Google Shape;316;p39">
            <a:extLst>
              <a:ext uri="{FF2B5EF4-FFF2-40B4-BE49-F238E27FC236}">
                <a16:creationId xmlns:a16="http://schemas.microsoft.com/office/drawing/2014/main" id="{D72D29CE-226F-A00C-D10C-D4B88BB8B9B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638875" y="1957625"/>
            <a:ext cx="3785100" cy="17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/>
              <a:t>End-Weight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Definition:</a:t>
            </a:r>
            <a:r>
              <a:rPr lang="en-US" dirty="0"/>
              <a:t> “Heavier” elements tend towards the end of a sentence.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317" name="Google Shape;317;p39">
            <a:extLst>
              <a:ext uri="{FF2B5EF4-FFF2-40B4-BE49-F238E27FC236}">
                <a16:creationId xmlns:a16="http://schemas.microsoft.com/office/drawing/2014/main" id="{4A5C752F-249D-8DA1-73B8-323FF4EFC202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720025" y="1957625"/>
            <a:ext cx="3785100" cy="17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/>
              <a:t>End-Focus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Definition:</a:t>
            </a:r>
            <a:r>
              <a:rPr lang="en-US" dirty="0"/>
              <a:t> Given information tends to be listed first; new information is listed last.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(Also called the ”Information Flow Principle”)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4C86AA-7F0D-8784-6304-23FB7D03AA3C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  <p:extLst>
      <p:ext uri="{BB962C8B-B14F-4D97-AF65-F5344CB8AC3E}">
        <p14:creationId xmlns:p14="http://schemas.microsoft.com/office/powerpoint/2010/main" val="1147155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F9414-8D6F-D513-BBF3-54FDDC4B7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Fronting</a:t>
            </a:r>
            <a:br>
              <a:rPr lang="en-US" dirty="0"/>
            </a:br>
            <a:r>
              <a:rPr lang="en-US" dirty="0"/>
              <a:t>(break the rules!)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B40C4-F1AA-CDB1-92B5-FDC067D5D5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/>
              <a:t>Two main uses: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Extra/secondary emphasis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Compare/contrast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5C61A3-1F2B-A7DF-4B44-AEDBD4249878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  <p:extLst>
      <p:ext uri="{BB962C8B-B14F-4D97-AF65-F5344CB8AC3E}">
        <p14:creationId xmlns:p14="http://schemas.microsoft.com/office/powerpoint/2010/main" val="3896863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295F1-4866-C49A-4075-E799CC598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Example: KPFF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A7DDA4-D140-B634-07C2-4054DE7255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5888" indent="0"/>
            <a:r>
              <a:rPr lang="en-US" sz="1100" dirty="0"/>
              <a:t>The span is also a key link in the City’s Green Loop that will eventually provide walking and cycling options around the central city and the Willamette River. </a:t>
            </a:r>
            <a:r>
              <a:rPr lang="en-US" sz="1100" dirty="0">
                <a:solidFill>
                  <a:srgbClr val="00B050"/>
                </a:solidFill>
              </a:rPr>
              <a:t>Due to its highly-visible location, aesthetic design concepts and size,</a:t>
            </a:r>
            <a:r>
              <a:rPr lang="en-US" sz="1100" dirty="0"/>
              <a:t> </a:t>
            </a:r>
            <a:r>
              <a:rPr lang="en-US" sz="1100" dirty="0">
                <a:solidFill>
                  <a:srgbClr val="7030A0"/>
                </a:solidFill>
              </a:rPr>
              <a:t>the Blumenauer Bridge is a signature structure for the City</a:t>
            </a:r>
            <a:r>
              <a:rPr lang="en-US" sz="1100" dirty="0"/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CD901C7-E35C-B9B6-877E-B49787104302}"/>
              </a:ext>
            </a:extLst>
          </p:cNvPr>
          <p:cNvPicPr>
            <a:picLocks noGrp="1" noChangeAspect="1" noChangeArrowheads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" b="209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0E50371B-3E2B-ED65-839F-C7616ECB596E}"/>
              </a:ext>
            </a:extLst>
          </p:cNvPr>
          <p:cNvSpPr txBox="1">
            <a:spLocks/>
          </p:cNvSpPr>
          <p:nvPr/>
        </p:nvSpPr>
        <p:spPr>
          <a:xfrm>
            <a:off x="4941102" y="3985150"/>
            <a:ext cx="3409995" cy="32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>
            <a:pPr marL="115888" indent="0"/>
            <a:r>
              <a:rPr lang="en-US" sz="700" dirty="0"/>
              <a:t>Image: KPFF, “Congressman Earl Blumenauer Bicycle and Pedestrian Bridge”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E08C33-CD92-FA6B-B672-BC4A790B3B28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B93ED7-6DC8-7A71-09AC-18D04721536F}"/>
              </a:ext>
            </a:extLst>
          </p:cNvPr>
          <p:cNvSpPr txBox="1"/>
          <p:nvPr/>
        </p:nvSpPr>
        <p:spPr>
          <a:xfrm>
            <a:off x="4230150" y="4566419"/>
            <a:ext cx="483189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en-US" sz="1050" dirty="0"/>
              <a:t>Source: KPFF (Congressman Earl Blumenauer Bicycle and Pedestrian Bridge): </a:t>
            </a:r>
            <a:r>
              <a:rPr lang="en-US" sz="1050" dirty="0">
                <a:hlinkClick r:id="rId4"/>
              </a:rPr>
              <a:t>https://www.kpff.com/project/congressman-earl-blumenauer-bicycle-and-pedestrian-bridge-kpff/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19806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50A99-C62A-ADD2-ECEB-0CAC93CB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Jacobs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5A15A7-41E4-4E84-F46B-29057C2CBD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/>
              <a:t>Through robust appraisal systems, </a:t>
            </a:r>
            <a:r>
              <a:rPr lang="en-US" dirty="0">
                <a:solidFill>
                  <a:srgbClr val="00B050"/>
                </a:solidFill>
              </a:rPr>
              <a:t>coupled with established standards and best practices</a:t>
            </a:r>
            <a:r>
              <a:rPr lang="en-US" dirty="0"/>
              <a:t>, this approach enhances efficiency and productivity and fosters collaboration and integration amongst project stakeholders, </a:t>
            </a:r>
            <a:r>
              <a:rPr lang="en-US" dirty="0">
                <a:solidFill>
                  <a:srgbClr val="00B050"/>
                </a:solidFill>
              </a:rPr>
              <a:t>building a solid foundation for success in meeting the project's rapid delivery timelines.</a:t>
            </a:r>
          </a:p>
        </p:txBody>
      </p:sp>
      <p:pic>
        <p:nvPicPr>
          <p:cNvPr id="3076" name="Picture 4" descr="Alexandra Hospital, Singapore | Jacobs">
            <a:extLst>
              <a:ext uri="{FF2B5EF4-FFF2-40B4-BE49-F238E27FC236}">
                <a16:creationId xmlns:a16="http://schemas.microsoft.com/office/drawing/2014/main" id="{58D0E1A4-0F00-841A-E795-A532876C1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2" r="32916"/>
          <a:stretch/>
        </p:blipFill>
        <p:spPr bwMode="auto">
          <a:xfrm>
            <a:off x="75502" y="784370"/>
            <a:ext cx="3661485" cy="357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D5022E77-F6AF-2675-C250-1D375ED6CCBD}"/>
              </a:ext>
            </a:extLst>
          </p:cNvPr>
          <p:cNvSpPr txBox="1">
            <a:spLocks/>
          </p:cNvSpPr>
          <p:nvPr/>
        </p:nvSpPr>
        <p:spPr>
          <a:xfrm>
            <a:off x="208346" y="4359129"/>
            <a:ext cx="3395796" cy="464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rbanist"/>
              <a:buChar char="●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>
            <a:pPr marL="139700" indent="0">
              <a:buFont typeface="Urbanist"/>
              <a:buNone/>
            </a:pPr>
            <a:r>
              <a:rPr lang="en-US" sz="1100" dirty="0"/>
              <a:t>Image: Jacobs, “Alexandra Hospital, Singapore”</a:t>
            </a:r>
            <a:endParaRPr lang="en-US" sz="1100" dirty="0">
              <a:solidFill>
                <a:srgbClr val="00B05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3299BC-695D-F8BD-1C8F-275DD89AA4DA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6D1419-E948-E4B8-03A9-9252D8AE5293}"/>
              </a:ext>
            </a:extLst>
          </p:cNvPr>
          <p:cNvSpPr txBox="1"/>
          <p:nvPr/>
        </p:nvSpPr>
        <p:spPr>
          <a:xfrm>
            <a:off x="-151002" y="4723642"/>
            <a:ext cx="458038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indent="0">
              <a:buNone/>
            </a:pPr>
            <a:r>
              <a:rPr lang="en-US" sz="1050" dirty="0"/>
              <a:t>Source: Jacobs (Alexandra Hospital, Singapore): </a:t>
            </a:r>
            <a:r>
              <a:rPr lang="en-US" sz="1050" dirty="0">
                <a:hlinkClick r:id="rId4"/>
              </a:rPr>
              <a:t>https://www.jacobs.com/projects/alexandra-hospital-singapore</a:t>
            </a:r>
            <a:endParaRPr lang="en-US" sz="1050" dirty="0"/>
          </a:p>
          <a:p>
            <a:pPr marL="139700" indent="0">
              <a:buNone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43424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8A8FB-1B40-4290-0AF9-1E6F8E54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800" dirty="0"/>
              <a:t>Worksheet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88D39-60A7-F20F-4826-211BB498C1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~5-10 minutes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02F43-54FD-7FAC-B09E-72E9FFAB402A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  <p:extLst>
      <p:ext uri="{BB962C8B-B14F-4D97-AF65-F5344CB8AC3E}">
        <p14:creationId xmlns:p14="http://schemas.microsoft.com/office/powerpoint/2010/main" val="393320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Questions?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06D93F-5946-5947-587F-533F8D1B7809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9"/>
          <p:cNvSpPr txBox="1">
            <a:spLocks noGrp="1"/>
          </p:cNvSpPr>
          <p:nvPr>
            <p:ph type="title"/>
          </p:nvPr>
        </p:nvSpPr>
        <p:spPr>
          <a:xfrm>
            <a:off x="1284000" y="2098200"/>
            <a:ext cx="6576000" cy="116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Worksheet 3</a:t>
            </a:r>
            <a:endParaRPr dirty="0"/>
          </a:p>
        </p:txBody>
      </p:sp>
      <p:sp>
        <p:nvSpPr>
          <p:cNvPr id="471" name="Google Shape;471;p49"/>
          <p:cNvSpPr txBox="1">
            <a:spLocks noGrp="1"/>
          </p:cNvSpPr>
          <p:nvPr>
            <p:ph type="subTitle" idx="1"/>
          </p:nvPr>
        </p:nvSpPr>
        <p:spPr>
          <a:xfrm>
            <a:off x="1284000" y="3449549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15-20 minutes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6DD89A-4611-0ACB-F194-9D51E583EABB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>
          <a:extLst>
            <a:ext uri="{FF2B5EF4-FFF2-40B4-BE49-F238E27FC236}">
              <a16:creationId xmlns:a16="http://schemas.microsoft.com/office/drawing/2014/main" id="{1EA9BD6F-1BCB-1673-225A-3CBB041E7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5">
            <a:extLst>
              <a:ext uri="{FF2B5EF4-FFF2-40B4-BE49-F238E27FC236}">
                <a16:creationId xmlns:a16="http://schemas.microsoft.com/office/drawing/2014/main" id="{6C147F8D-C0F8-731C-514B-5EACD5E6BE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10125" y="1889750"/>
            <a:ext cx="6720600" cy="13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Debrief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84133B-0410-9656-46B3-003D68C0CF50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" dirty="0"/>
              <a:t>Created by Wil Waring</a:t>
            </a:r>
          </a:p>
        </p:txBody>
      </p:sp>
    </p:spTree>
    <p:extLst>
      <p:ext uri="{BB962C8B-B14F-4D97-AF65-F5344CB8AC3E}">
        <p14:creationId xmlns:p14="http://schemas.microsoft.com/office/powerpoint/2010/main" val="389201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8"/>
          <p:cNvSpPr txBox="1">
            <a:spLocks noGrp="1"/>
          </p:cNvSpPr>
          <p:nvPr>
            <p:ph type="title"/>
          </p:nvPr>
        </p:nvSpPr>
        <p:spPr>
          <a:xfrm>
            <a:off x="713222" y="708900"/>
            <a:ext cx="33330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764" name="Google Shape;764;p68"/>
          <p:cNvSpPr txBox="1">
            <a:spLocks noGrp="1"/>
          </p:cNvSpPr>
          <p:nvPr>
            <p:ph type="subTitle" idx="1"/>
          </p:nvPr>
        </p:nvSpPr>
        <p:spPr>
          <a:xfrm>
            <a:off x="713231" y="1834850"/>
            <a:ext cx="3333000" cy="12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Do you have any questions?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wilwaring@pm.me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wilrwaring@gmail.com</a:t>
            </a:r>
            <a:endParaRPr dirty="0"/>
          </a:p>
        </p:txBody>
      </p:sp>
      <p:sp>
        <p:nvSpPr>
          <p:cNvPr id="765" name="Google Shape;765;p68"/>
          <p:cNvSpPr txBox="1"/>
          <p:nvPr/>
        </p:nvSpPr>
        <p:spPr>
          <a:xfrm>
            <a:off x="713225" y="4343600"/>
            <a:ext cx="41517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Please keep this slide for attribution</a:t>
            </a:r>
            <a:endParaRPr sz="12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C7BD9-BFE9-BBB3-F9A2-4662DF40F14E}"/>
              </a:ext>
            </a:extLst>
          </p:cNvPr>
          <p:cNvSpPr txBox="1"/>
          <p:nvPr/>
        </p:nvSpPr>
        <p:spPr>
          <a:xfrm>
            <a:off x="645952" y="0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>
                <a:solidFill>
                  <a:schemeClr val="tx1">
                    <a:lumMod val="75000"/>
                  </a:schemeClr>
                </a:solidFill>
              </a:rPr>
              <a:t>Created by Wil Waring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vanced Topics in Probability Theory - Doctor of Philosophy (Ph.D.) in Mathematics by Slidesgo">
  <a:themeElements>
    <a:clrScheme name="Simple Light">
      <a:dk1>
        <a:srgbClr val="434343"/>
      </a:dk1>
      <a:lt1>
        <a:srgbClr val="F1EDE2"/>
      </a:lt1>
      <a:dk2>
        <a:srgbClr val="AEA791"/>
      </a:dk2>
      <a:lt2>
        <a:srgbClr val="E3D1A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434343"/>
    </a:dk1>
    <a:lt1>
      <a:srgbClr val="F1EDE2"/>
    </a:lt1>
    <a:dk2>
      <a:srgbClr val="AEA791"/>
    </a:dk2>
    <a:lt2>
      <a:srgbClr val="E3D1A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434343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701</Words>
  <Application>Microsoft Macintosh PowerPoint</Application>
  <PresentationFormat>On-screen Show (16:9)</PresentationFormat>
  <Paragraphs>97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Nunito Light</vt:lpstr>
      <vt:lpstr>Lato Light</vt:lpstr>
      <vt:lpstr>Anaheim</vt:lpstr>
      <vt:lpstr>Urbanist</vt:lpstr>
      <vt:lpstr>Lato</vt:lpstr>
      <vt:lpstr>DM Sans</vt:lpstr>
      <vt:lpstr>Advanced Topics in Probability Theory - Doctor of Philosophy (Ph.D.) in Mathematics by Slidesgo</vt:lpstr>
      <vt:lpstr>Word Order Workshop: End-Focus &amp; End-Weight</vt:lpstr>
      <vt:lpstr>Table of contents</vt:lpstr>
      <vt:lpstr>Introduction</vt:lpstr>
      <vt:lpstr>Why a Writing Workshop? </vt:lpstr>
      <vt:lpstr>End-Focus &amp; End-Weight</vt:lpstr>
      <vt:lpstr>End-Focus: KPFF</vt:lpstr>
      <vt:lpstr>End-Weight: Jacobs</vt:lpstr>
      <vt:lpstr>Worksheet 1</vt:lpstr>
      <vt:lpstr>End-Focus &amp; End-Weight</vt:lpstr>
      <vt:lpstr>Fronting (break the rules!)</vt:lpstr>
      <vt:lpstr>Example: KPFF</vt:lpstr>
      <vt:lpstr>Example: Jacobs</vt:lpstr>
      <vt:lpstr>Worksheet 2</vt:lpstr>
      <vt:lpstr>Questions?</vt:lpstr>
      <vt:lpstr>Worksheet 3</vt:lpstr>
      <vt:lpstr>Debrief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Wil Waring</cp:lastModifiedBy>
  <cp:revision>55</cp:revision>
  <dcterms:modified xsi:type="dcterms:W3CDTF">2025-05-19T20:56:52Z</dcterms:modified>
</cp:coreProperties>
</file>